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0" r:id="rId3"/>
    <p:sldId id="260" r:id="rId4"/>
    <p:sldId id="282" r:id="rId5"/>
    <p:sldId id="279" r:id="rId6"/>
    <p:sldId id="281" r:id="rId7"/>
    <p:sldId id="270" r:id="rId8"/>
    <p:sldId id="284" r:id="rId9"/>
    <p:sldId id="285" r:id="rId10"/>
    <p:sldId id="266" r:id="rId11"/>
    <p:sldId id="286" r:id="rId12"/>
    <p:sldId id="287" r:id="rId13"/>
    <p:sldId id="288" r:id="rId14"/>
    <p:sldId id="269" r:id="rId15"/>
    <p:sldId id="289" r:id="rId16"/>
    <p:sldId id="278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Ермоцанова" initials="ТЕ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28C1-F420-40BB-B986-902AE66F5FD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81844-159D-4BF4-B3BB-AEF717240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0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6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6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3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903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8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3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1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A757-4A2A-4153-B070-E09F1D7310A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openxmlformats.org/officeDocument/2006/relationships/image" Target="../media/image15.png"/><Relationship Id="rId21" Type="http://schemas.openxmlformats.org/officeDocument/2006/relationships/image" Target="../media/image25.png"/><Relationship Id="rId34" Type="http://schemas.microsoft.com/office/2007/relationships/hdphoto" Target="../media/hdphoto14.wdp"/><Relationship Id="rId7" Type="http://schemas.openxmlformats.org/officeDocument/2006/relationships/image" Target="../media/image17.jpeg"/><Relationship Id="rId12" Type="http://schemas.microsoft.com/office/2007/relationships/hdphoto" Target="../media/hdphoto4.wdp"/><Relationship Id="rId17" Type="http://schemas.openxmlformats.org/officeDocument/2006/relationships/image" Target="../media/image23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24" Type="http://schemas.openxmlformats.org/officeDocument/2006/relationships/image" Target="../media/image27.png"/><Relationship Id="rId32" Type="http://schemas.microsoft.com/office/2007/relationships/hdphoto" Target="../media/hdphoto13.wdp"/><Relationship Id="rId37" Type="http://schemas.openxmlformats.org/officeDocument/2006/relationships/image" Target="../media/image34.jpe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10" Type="http://schemas.microsoft.com/office/2007/relationships/hdphoto" Target="../media/hdphoto3.wdp"/><Relationship Id="rId19" Type="http://schemas.openxmlformats.org/officeDocument/2006/relationships/image" Target="../media/image24.png"/><Relationship Id="rId31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29.png"/><Relationship Id="rId30" Type="http://schemas.microsoft.com/office/2007/relationships/hdphoto" Target="../media/hdphoto12.wdp"/><Relationship Id="rId35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VKochkurov@1cbit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31" y="1986742"/>
            <a:ext cx="8716298" cy="2261062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E50071"/>
                </a:solidFill>
              </a:rPr>
              <a:t>Mobile SMARTS: </a:t>
            </a:r>
            <a:r>
              <a:rPr lang="ru-RU" sz="5000" b="1" dirty="0">
                <a:solidFill>
                  <a:srgbClr val="E50071"/>
                </a:solidFill>
              </a:rPr>
              <a:t>Склад 15</a:t>
            </a:r>
            <a:r>
              <a:rPr lang="ru-RU" sz="5000" dirty="0">
                <a:solidFill>
                  <a:srgbClr val="E50071"/>
                </a:solidFill>
              </a:rPr>
              <a:t/>
            </a:r>
            <a:br>
              <a:rPr lang="ru-RU" sz="5000" dirty="0">
                <a:solidFill>
                  <a:srgbClr val="E50071"/>
                </a:solidFill>
              </a:rPr>
            </a:br>
            <a:r>
              <a:rPr lang="ru-RU" sz="2000" dirty="0">
                <a:solidFill>
                  <a:srgbClr val="E50071"/>
                </a:solidFill>
              </a:rPr>
              <a:t>Отраслевой программный продукт для автоматизации операций</a:t>
            </a:r>
            <a:br>
              <a:rPr lang="ru-RU" sz="2000" dirty="0">
                <a:solidFill>
                  <a:srgbClr val="E50071"/>
                </a:solidFill>
              </a:rPr>
            </a:br>
            <a:r>
              <a:rPr lang="ru-RU" sz="2000" dirty="0">
                <a:solidFill>
                  <a:srgbClr val="E50071"/>
                </a:solidFill>
              </a:rPr>
              <a:t>по учёту товара на складе при помощи ТСД</a:t>
            </a:r>
            <a:r>
              <a:rPr lang="ru-RU" sz="5000" dirty="0">
                <a:solidFill>
                  <a:srgbClr val="E50071"/>
                </a:solidFill>
              </a:rPr>
              <a:t/>
            </a:r>
            <a:br>
              <a:rPr lang="ru-RU" sz="5000" dirty="0">
                <a:solidFill>
                  <a:srgbClr val="E50071"/>
                </a:solidFill>
              </a:rPr>
            </a:br>
            <a:endParaRPr lang="ru-RU" sz="5000" dirty="0">
              <a:solidFill>
                <a:srgbClr val="E5007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4684" y="778272"/>
            <a:ext cx="540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произвольными системами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6952" y="1329367"/>
            <a:ext cx="2493819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TXT, CSV,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OLE/COM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 API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72494" y="1329367"/>
            <a:ext cx="4572000" cy="1524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7.7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8.1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8.2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8.3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0771" y="3035137"/>
            <a:ext cx="263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Коллективная работа</a:t>
            </a:r>
            <a:endParaRPr lang="ru-RU" dirty="0"/>
          </a:p>
        </p:txBody>
      </p:sp>
      <p:pic>
        <p:nvPicPr>
          <p:cNvPr id="17" name="Picture 2" descr="https://lh3.googleusercontent.com/65p2dn9gvHdxzqXX2vqzX7xNqcI1hYescVgkSv1XlqJ2RV2bbDZjTB5AlzsV9FwhJcsGFs-w6W7CMWFkbM0ccwMG-0oCSJMWga7OczMIJjnJJ4rWcfcC1CAQAMSCUcf_4wzV3k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62" y="3586232"/>
            <a:ext cx="4244952" cy="24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7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0292" y="708952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сериями товаров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292" y="1078284"/>
            <a:ext cx="4572000" cy="1345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Работа с сериями в операциях: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Приемка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Перемещение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Инвентаризация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83" y="1209205"/>
            <a:ext cx="2595834" cy="1467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0686" y="2807638"/>
            <a:ext cx="398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7419" y="3307547"/>
            <a:ext cx="8283516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Позволяет отслеживать в каком состоянии находятся ТСД: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работают ли на них в данный момент и когда работали в последний раз;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кто и где работает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лицензировано устройство или нет;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уровень заряда батареи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какой документ находится в работе в данный момент на ТСД;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отправлять сообщения пользователям ТСД.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06935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3578" y="596509"/>
            <a:ext cx="8315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Лицензирование </a:t>
            </a:r>
            <a:r>
              <a:rPr lang="en-US" sz="2800" b="1" dirty="0">
                <a:solidFill>
                  <a:srgbClr val="E50071"/>
                </a:solidFill>
              </a:rPr>
              <a:t>«Mobile SMARTS: </a:t>
            </a:r>
            <a:r>
              <a:rPr lang="ru-RU" sz="2800" b="1" dirty="0">
                <a:solidFill>
                  <a:srgbClr val="E50071"/>
                </a:solidFill>
              </a:rPr>
              <a:t>Склад 15»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7528" y="1119729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578" y="1450765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МИНИМУМ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3578" y="178896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Самые дешевые лицензии</a:t>
            </a:r>
          </a:p>
          <a:p>
            <a:r>
              <a:rPr lang="ru-RU" sz="1400" dirty="0"/>
              <a:t>Аналог </a:t>
            </a:r>
            <a:r>
              <a:rPr lang="en-US" sz="1400" dirty="0"/>
              <a:t>DOS</a:t>
            </a:r>
            <a:r>
              <a:rPr lang="ru-RU" sz="1400" dirty="0"/>
              <a:t>-</a:t>
            </a:r>
            <a:r>
              <a:rPr lang="ru-RU" sz="1400" dirty="0" err="1"/>
              <a:t>овских</a:t>
            </a:r>
            <a:r>
              <a:rPr lang="ru-RU" sz="1400" dirty="0"/>
              <a:t> прошивок</a:t>
            </a:r>
          </a:p>
          <a:p>
            <a:r>
              <a:rPr lang="ru-RU" sz="1400" dirty="0" err="1"/>
              <a:t>Батч</a:t>
            </a:r>
            <a:r>
              <a:rPr lang="ru-RU" sz="1400" dirty="0"/>
              <a:t> или </a:t>
            </a:r>
            <a:r>
              <a:rPr lang="en-US" sz="1400" dirty="0"/>
              <a:t>Wi-Fi </a:t>
            </a:r>
            <a:r>
              <a:rPr lang="ru-RU" sz="1400" dirty="0"/>
              <a:t>на выбор</a:t>
            </a:r>
          </a:p>
          <a:p>
            <a:r>
              <a:rPr lang="ru-RU" sz="1400" dirty="0"/>
              <a:t>Только сбор </a:t>
            </a:r>
            <a:r>
              <a:rPr lang="ru-RU" sz="1400" dirty="0" err="1"/>
              <a:t>штрихкодов</a:t>
            </a:r>
            <a:r>
              <a:rPr lang="ru-RU" sz="1400" dirty="0"/>
              <a:t> и инвентаризация</a:t>
            </a:r>
          </a:p>
          <a:p>
            <a:r>
              <a:rPr lang="ru-RU" sz="1400" dirty="0"/>
              <a:t>Изменять существующие операции нельзя</a:t>
            </a:r>
          </a:p>
          <a:p>
            <a:r>
              <a:rPr lang="ru-RU" sz="1400" dirty="0"/>
              <a:t>Новые операции добавлять нельзя</a:t>
            </a:r>
          </a:p>
          <a:p>
            <a:r>
              <a:rPr lang="ru-RU" sz="1400" dirty="0"/>
              <a:t>Нет возможности сверяться по накладной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83665" y="1449289"/>
            <a:ext cx="13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8931D"/>
                </a:solidFill>
              </a:rPr>
              <a:t>БАЗОВЫЙ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5527" y="179576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Батч</a:t>
            </a:r>
            <a:r>
              <a:rPr lang="ru-RU" sz="1400" dirty="0"/>
              <a:t> или </a:t>
            </a:r>
            <a:r>
              <a:rPr lang="en-US" sz="1400" dirty="0"/>
              <a:t>Wi-Fi </a:t>
            </a:r>
            <a:r>
              <a:rPr lang="ru-RU" sz="1400" dirty="0"/>
              <a:t>на выбор</a:t>
            </a:r>
          </a:p>
          <a:p>
            <a:r>
              <a:rPr lang="ru-RU" sz="1400" b="1" dirty="0"/>
              <a:t>Все складские операции </a:t>
            </a:r>
          </a:p>
          <a:p>
            <a:r>
              <a:rPr lang="ru-RU" sz="1400" b="1" dirty="0"/>
              <a:t>Работа с коробами и паллетами</a:t>
            </a:r>
          </a:p>
          <a:p>
            <a:r>
              <a:rPr lang="ru-RU" sz="1400" b="1" dirty="0"/>
              <a:t>Можно изменять существующие операции</a:t>
            </a:r>
          </a:p>
          <a:p>
            <a:r>
              <a:rPr lang="ru-RU" sz="1400" dirty="0"/>
              <a:t>Нет </a:t>
            </a:r>
            <a:r>
              <a:rPr lang="ru-RU" sz="1400" dirty="0" err="1"/>
              <a:t>онлайна</a:t>
            </a:r>
            <a:r>
              <a:rPr lang="ru-RU" sz="1400" dirty="0"/>
              <a:t> и авто-обмена</a:t>
            </a:r>
          </a:p>
          <a:p>
            <a:r>
              <a:rPr lang="ru-RU" sz="1400" b="1" dirty="0"/>
              <a:t>Печать на мобильный принтер</a:t>
            </a:r>
          </a:p>
          <a:p>
            <a:r>
              <a:rPr lang="ru-RU" sz="1400" b="1" dirty="0"/>
              <a:t>ЕГАИС </a:t>
            </a:r>
            <a:r>
              <a:rPr lang="ru-RU" sz="1400" b="1" dirty="0" smtClean="0"/>
              <a:t>опционально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3578" y="3375943"/>
            <a:ext cx="202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РАСШИРЕННЫЙ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5439" y="37290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Батч</a:t>
            </a:r>
            <a:r>
              <a:rPr lang="ru-RU" sz="1400" dirty="0"/>
              <a:t>, </a:t>
            </a:r>
            <a:r>
              <a:rPr lang="ru-RU" sz="1400" dirty="0" err="1"/>
              <a:t>Wi-Fi</a:t>
            </a:r>
            <a:r>
              <a:rPr lang="ru-RU" sz="1400" dirty="0"/>
              <a:t> или </a:t>
            </a:r>
            <a:r>
              <a:rPr lang="ru-RU" sz="1400" b="1" dirty="0"/>
              <a:t>онлайн</a:t>
            </a:r>
            <a:r>
              <a:rPr lang="ru-RU" sz="1400" dirty="0"/>
              <a:t> на выбор</a:t>
            </a:r>
          </a:p>
          <a:p>
            <a:r>
              <a:rPr lang="ru-RU" sz="1400" b="1" dirty="0"/>
              <a:t>Полностью автоматический обмен</a:t>
            </a:r>
          </a:p>
          <a:p>
            <a:r>
              <a:rPr lang="ru-RU" sz="1400" b="1" dirty="0"/>
              <a:t>Можно добавлять свои операции</a:t>
            </a:r>
          </a:p>
          <a:p>
            <a:r>
              <a:rPr lang="ru-RU" sz="1400" dirty="0"/>
              <a:t>ЕГАИС опционально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7388" y="3375943"/>
            <a:ext cx="121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ПОЛНЫЙ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5527" y="37311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Все операции для склада</a:t>
            </a:r>
          </a:p>
          <a:p>
            <a:r>
              <a:rPr lang="ru-RU" sz="1400" b="1" dirty="0"/>
              <a:t>Коллективное выполнение операций</a:t>
            </a:r>
          </a:p>
          <a:p>
            <a:r>
              <a:rPr lang="ru-RU" sz="1400" dirty="0"/>
              <a:t>Лицензия ПОЛНЫЙ с </a:t>
            </a:r>
            <a:r>
              <a:rPr lang="en-US" sz="1400" b="1" dirty="0"/>
              <a:t>Check</a:t>
            </a:r>
            <a:r>
              <a:rPr lang="ru-RU" sz="1400" b="1" dirty="0"/>
              <a:t> </a:t>
            </a:r>
            <a:r>
              <a:rPr lang="en-US" sz="1400" b="1" dirty="0"/>
              <a:t>Mark </a:t>
            </a:r>
            <a:r>
              <a:rPr lang="ru-RU" sz="1400" b="1" dirty="0"/>
              <a:t>2</a:t>
            </a:r>
            <a:r>
              <a:rPr lang="en-US" sz="1400" dirty="0"/>
              <a:t> </a:t>
            </a:r>
            <a:r>
              <a:rPr lang="ru-RU" sz="1400" b="1" dirty="0"/>
              <a:t>или без него</a:t>
            </a:r>
            <a:endParaRPr lang="ru-RU" sz="14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31955"/>
              </p:ext>
            </p:extLst>
          </p:nvPr>
        </p:nvGraphicFramePr>
        <p:xfrm>
          <a:off x="585439" y="4727764"/>
          <a:ext cx="8260597" cy="1388688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3250419">
                  <a:extLst>
                    <a:ext uri="{9D8B030D-6E8A-4147-A177-3AD203B41FA5}">
                      <a16:colId xmlns:a16="http://schemas.microsoft.com/office/drawing/2014/main" val="613959182"/>
                    </a:ext>
                  </a:extLst>
                </a:gridCol>
                <a:gridCol w="1254332">
                  <a:extLst>
                    <a:ext uri="{9D8B030D-6E8A-4147-A177-3AD203B41FA5}">
                      <a16:colId xmlns:a16="http://schemas.microsoft.com/office/drawing/2014/main" val="3528742855"/>
                    </a:ext>
                  </a:extLst>
                </a:gridCol>
                <a:gridCol w="1220794">
                  <a:extLst>
                    <a:ext uri="{9D8B030D-6E8A-4147-A177-3AD203B41FA5}">
                      <a16:colId xmlns:a16="http://schemas.microsoft.com/office/drawing/2014/main" val="3507172873"/>
                    </a:ext>
                  </a:extLst>
                </a:gridCol>
                <a:gridCol w="1267526">
                  <a:extLst>
                    <a:ext uri="{9D8B030D-6E8A-4147-A177-3AD203B41FA5}">
                      <a16:colId xmlns:a16="http://schemas.microsoft.com/office/drawing/2014/main" val="2773217614"/>
                    </a:ext>
                  </a:extLst>
                </a:gridCol>
                <a:gridCol w="1267526">
                  <a:extLst>
                    <a:ext uri="{9D8B030D-6E8A-4147-A177-3AD203B41FA5}">
                      <a16:colId xmlns:a16="http://schemas.microsoft.com/office/drawing/2014/main" val="2664353087"/>
                    </a:ext>
                  </a:extLst>
                </a:gridCol>
              </a:tblGrid>
              <a:tr h="536548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Функции  \  уровень лицензии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Минимум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2 449р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10 259р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18 779р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Полный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30 899р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950316"/>
                  </a:ext>
                </a:extLst>
              </a:tr>
              <a:tr h="2338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Возможность доработки логики работы программы к зависимости от уровня </a:t>
                      </a:r>
                      <a:r>
                        <a:rPr lang="ru-RU" sz="1200" b="1" dirty="0" smtClean="0"/>
                        <a:t>лицензии</a:t>
                      </a:r>
                      <a:endParaRPr lang="ru-RU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749852"/>
                  </a:ext>
                </a:extLst>
              </a:tr>
              <a:tr h="288910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</a:t>
                      </a:r>
                      <a:r>
                        <a:rPr lang="ru-RU" sz="1200" baseline="0" dirty="0"/>
                        <a:t> доработок программы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DengXian" panose="03000509000000000000" pitchFamily="65" charset="-122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4234487"/>
                  </a:ext>
                </a:extLst>
              </a:tr>
              <a:tr h="288910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 добавления своих операций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87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971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9204" y="529644"/>
            <a:ext cx="4626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Что входит в платформу</a:t>
            </a:r>
          </a:p>
        </p:txBody>
      </p:sp>
      <p:grpSp>
        <p:nvGrpSpPr>
          <p:cNvPr id="91" name="Группа 90"/>
          <p:cNvGrpSpPr/>
          <p:nvPr/>
        </p:nvGrpSpPr>
        <p:grpSpPr>
          <a:xfrm>
            <a:off x="123557" y="1023553"/>
            <a:ext cx="5903169" cy="5215084"/>
            <a:chOff x="-1597683" y="-3981364"/>
            <a:chExt cx="13651193" cy="12242269"/>
          </a:xfrm>
        </p:grpSpPr>
        <p:grpSp>
          <p:nvGrpSpPr>
            <p:cNvPr id="92" name="Group 7"/>
            <p:cNvGrpSpPr/>
            <p:nvPr/>
          </p:nvGrpSpPr>
          <p:grpSpPr>
            <a:xfrm>
              <a:off x="5207036" y="2012255"/>
              <a:ext cx="1772981" cy="1844473"/>
              <a:chOff x="7901242" y="1576644"/>
              <a:chExt cx="1772981" cy="1844473"/>
            </a:xfrm>
          </p:grpSpPr>
          <p:pic>
            <p:nvPicPr>
              <p:cNvPr id="171" name="Picture 8" descr="http://www.livdigital.co.za/wp-content/uploads/2012/11/Serv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412" b="93253" l="9771" r="93021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871" y="1576644"/>
                <a:ext cx="1600352" cy="18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0" descr="http://www.serversideup.net/wp-content/uploads/2011/08/Servic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  <a14:imgEffect>
                          <a14:artisticPhotocopy/>
                        </a14:imgEffect>
                        <a14:imgEffect>
                          <a14:saturation sat="33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42" y="2428917"/>
                <a:ext cx="972805" cy="97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3" name="Group 19"/>
            <p:cNvGrpSpPr/>
            <p:nvPr/>
          </p:nvGrpSpPr>
          <p:grpSpPr>
            <a:xfrm>
              <a:off x="9146726" y="1456375"/>
              <a:ext cx="2690555" cy="2959612"/>
              <a:chOff x="1771233" y="1440400"/>
              <a:chExt cx="2690555" cy="2690556"/>
            </a:xfrm>
          </p:grpSpPr>
          <p:pic>
            <p:nvPicPr>
              <p:cNvPr id="167" name="Picture 2" descr="http://t2.gstatic.com/images?q=tbn:ANd9GcTMQgkblON9buPJdnRoHo2vybR9jvlh2lyV-_33vsbzC4JqVoKW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3" y="1440400"/>
                <a:ext cx="2690555" cy="269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8" name="Group 18"/>
              <p:cNvGrpSpPr/>
              <p:nvPr/>
            </p:nvGrpSpPr>
            <p:grpSpPr>
              <a:xfrm>
                <a:off x="2366654" y="2002214"/>
                <a:ext cx="1318661" cy="1093888"/>
                <a:chOff x="2370193" y="1960084"/>
                <a:chExt cx="1437011" cy="1192065"/>
              </a:xfrm>
            </p:grpSpPr>
            <p:pic>
              <p:nvPicPr>
                <p:cNvPr id="169" name="Picture 16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6044739">
                  <a:off x="2508526" y="1880577"/>
                  <a:ext cx="1160347" cy="1319361"/>
                </a:xfrm>
                <a:prstGeom prst="rect">
                  <a:avLst/>
                </a:prstGeom>
              </p:spPr>
            </p:pic>
            <p:pic>
              <p:nvPicPr>
                <p:cNvPr id="170" name="Picture 15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8026" l="0" r="100000">
                              <a14:foregroundMark x1="8187" y1="10526" x2="8187" y2="1052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193" y="2172300"/>
                  <a:ext cx="1437011" cy="9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67"/>
            <p:cNvGrpSpPr/>
            <p:nvPr/>
          </p:nvGrpSpPr>
          <p:grpSpPr>
            <a:xfrm>
              <a:off x="377473" y="-723300"/>
              <a:ext cx="3065071" cy="2336736"/>
              <a:chOff x="206023" y="259133"/>
              <a:chExt cx="3065071" cy="2336736"/>
            </a:xfrm>
          </p:grpSpPr>
          <p:grpSp>
            <p:nvGrpSpPr>
              <p:cNvPr id="163" name="Group 9"/>
              <p:cNvGrpSpPr/>
              <p:nvPr/>
            </p:nvGrpSpPr>
            <p:grpSpPr>
              <a:xfrm>
                <a:off x="1397621" y="259133"/>
                <a:ext cx="719696" cy="1636143"/>
                <a:chOff x="5459896" y="1116587"/>
                <a:chExt cx="719696" cy="1636143"/>
              </a:xfrm>
            </p:grpSpPr>
            <p:pic>
              <p:nvPicPr>
                <p:cNvPr id="165" name="Picture 14" descr="http://www.royaltech.it/3356-4738-thickbox/mc9190-gj0swgya6wr-motorola-mc9190-g-wi-fi-bluetooth-laser-lorax-1d-vt-53-key-windows-ce-60.jp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Photocopy trans="0" detail="10"/>
                          </a14:imgEffect>
                          <a14:imgEffect>
                            <a14:colorTemperature colorTemp="6147"/>
                          </a14:imgEffect>
                          <a14:imgEffect>
                            <a14:saturation sat="286000"/>
                          </a14:imgEffect>
                          <a14:imgEffect>
                            <a14:brightnessContrast bright="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24" t="13217" r="35244" b="13507"/>
                <a:stretch/>
              </p:blipFill>
              <p:spPr bwMode="auto">
                <a:xfrm>
                  <a:off x="5459896" y="1116587"/>
                  <a:ext cx="719696" cy="1636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6" name="Rounded Rectangle 8"/>
                <p:cNvSpPr/>
                <p:nvPr/>
              </p:nvSpPr>
              <p:spPr>
                <a:xfrm>
                  <a:off x="5610225" y="1304925"/>
                  <a:ext cx="409575" cy="54927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164" name="TextBox 163"/>
              <p:cNvSpPr txBox="1"/>
              <p:nvPr/>
            </p:nvSpPr>
            <p:spPr>
              <a:xfrm>
                <a:off x="206023" y="1786181"/>
                <a:ext cx="3065071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ТСД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95" name="Group 68"/>
            <p:cNvGrpSpPr/>
            <p:nvPr/>
          </p:nvGrpSpPr>
          <p:grpSpPr>
            <a:xfrm>
              <a:off x="320703" y="3877414"/>
              <a:ext cx="3380573" cy="2321164"/>
              <a:chOff x="-271663" y="3074596"/>
              <a:chExt cx="3380573" cy="2321164"/>
            </a:xfrm>
          </p:grpSpPr>
          <p:grpSp>
            <p:nvGrpSpPr>
              <p:cNvPr id="159" name="Group 20"/>
              <p:cNvGrpSpPr/>
              <p:nvPr/>
            </p:nvGrpSpPr>
            <p:grpSpPr>
              <a:xfrm>
                <a:off x="666351" y="3074596"/>
                <a:ext cx="1577657" cy="1584044"/>
                <a:chOff x="321941" y="3311806"/>
                <a:chExt cx="2724150" cy="2781300"/>
              </a:xfrm>
            </p:grpSpPr>
            <p:pic>
              <p:nvPicPr>
                <p:cNvPr id="161" name="Picture 20" descr="http://vnretail.com.vn/upload/products/motorola-mini-kiosk-mk4000-4244.jpg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artisticPhotocopy detail="1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14" t="22000" r="21687" b="19600"/>
                <a:stretch/>
              </p:blipFill>
              <p:spPr bwMode="auto">
                <a:xfrm>
                  <a:off x="321941" y="3311806"/>
                  <a:ext cx="2724150" cy="2781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2" name="Rounded Rectangle 36"/>
                <p:cNvSpPr/>
                <p:nvPr/>
              </p:nvSpPr>
              <p:spPr>
                <a:xfrm>
                  <a:off x="649918" y="3707915"/>
                  <a:ext cx="1958342" cy="167942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160" name="TextBox 159"/>
              <p:cNvSpPr txBox="1"/>
              <p:nvPr/>
            </p:nvSpPr>
            <p:spPr>
              <a:xfrm>
                <a:off x="-271663" y="4586072"/>
                <a:ext cx="3380573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Candara" panose="020E0502030303020204" pitchFamily="34" charset="0"/>
                  </a:defRPr>
                </a:lvl1pPr>
              </a:lstStyle>
              <a:p>
                <a:r>
                  <a:rPr lang="ru-RU" sz="1050" dirty="0"/>
                  <a:t>клиент </a:t>
                </a:r>
                <a:r>
                  <a:rPr lang="en-US" sz="1050" b="1" dirty="0"/>
                  <a:t>Mobile SMARTS </a:t>
                </a:r>
                <a:endParaRPr lang="ru-RU" sz="1050" b="1" dirty="0"/>
              </a:p>
              <a:p>
                <a:r>
                  <a:rPr lang="ru-RU" sz="1050" dirty="0"/>
                  <a:t>для киоска (прайс-</a:t>
                </a:r>
                <a:r>
                  <a:rPr lang="ru-RU" sz="1050" dirty="0" err="1"/>
                  <a:t>чекера</a:t>
                </a:r>
                <a:r>
                  <a:rPr lang="ru-RU" sz="1050" dirty="0"/>
                  <a:t>)</a:t>
                </a:r>
              </a:p>
            </p:txBody>
          </p:sp>
        </p:grpSp>
        <p:cxnSp>
          <p:nvCxnSpPr>
            <p:cNvPr id="96" name="Elbow Connector 23"/>
            <p:cNvCxnSpPr>
              <a:stCxn id="165" idx="3"/>
            </p:cNvCxnSpPr>
            <p:nvPr/>
          </p:nvCxnSpPr>
          <p:spPr>
            <a:xfrm>
              <a:off x="2288767" y="94772"/>
              <a:ext cx="2913878" cy="2381365"/>
            </a:xfrm>
            <a:prstGeom prst="bentConnector3">
              <a:avLst>
                <a:gd name="adj1" fmla="val 39041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43"/>
            <p:cNvCxnSpPr>
              <a:stCxn id="161" idx="3"/>
              <a:endCxn id="172" idx="1"/>
            </p:cNvCxnSpPr>
            <p:nvPr/>
          </p:nvCxnSpPr>
          <p:spPr>
            <a:xfrm flipV="1">
              <a:off x="2836375" y="3350931"/>
              <a:ext cx="2370661" cy="1318506"/>
            </a:xfrm>
            <a:prstGeom prst="bentConnector3">
              <a:avLst>
                <a:gd name="adj1" fmla="val 57047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47"/>
            <p:cNvCxnSpPr>
              <a:stCxn id="171" idx="3"/>
              <a:endCxn id="167" idx="1"/>
            </p:cNvCxnSpPr>
            <p:nvPr/>
          </p:nvCxnSpPr>
          <p:spPr>
            <a:xfrm>
              <a:off x="6980017" y="2934492"/>
              <a:ext cx="2166709" cy="1689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9157124" y="4548132"/>
              <a:ext cx="2896386" cy="112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средства разработки </a:t>
              </a:r>
            </a:p>
            <a:p>
              <a:r>
                <a:rPr lang="ru-RU" sz="1050" dirty="0"/>
                <a:t>и администрирования</a:t>
              </a:r>
            </a:p>
            <a:p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cxnSp>
          <p:nvCxnSpPr>
            <p:cNvPr id="100" name="Elbow Connector 53"/>
            <p:cNvCxnSpPr>
              <a:stCxn id="157" idx="3"/>
              <a:endCxn id="105" idx="1"/>
            </p:cNvCxnSpPr>
            <p:nvPr/>
          </p:nvCxnSpPr>
          <p:spPr>
            <a:xfrm flipV="1">
              <a:off x="3673177" y="3647558"/>
              <a:ext cx="1529468" cy="3204561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65"/>
            <p:cNvGrpSpPr/>
            <p:nvPr/>
          </p:nvGrpSpPr>
          <p:grpSpPr>
            <a:xfrm>
              <a:off x="1434879" y="6169454"/>
              <a:ext cx="3080692" cy="2091451"/>
              <a:chOff x="196629" y="5714978"/>
              <a:chExt cx="3080692" cy="2091451"/>
            </a:xfrm>
          </p:grpSpPr>
          <p:pic>
            <p:nvPicPr>
              <p:cNvPr id="157" name="Picture 22" descr="http://www.usinenouvelle.com/industry/img/oem-products-fixed-mount-area-imager-bar-code-reader-gryphon-gfe-d-000222751-4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artisticCutou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597" y="5714978"/>
                <a:ext cx="1365330" cy="136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TextBox 157"/>
              <p:cNvSpPr txBox="1"/>
              <p:nvPr/>
            </p:nvSpPr>
            <p:spPr>
              <a:xfrm>
                <a:off x="196629" y="6996741"/>
                <a:ext cx="3080692" cy="809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индустриальных ПК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102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73153" y="6261430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4656539" y="3941897"/>
              <a:ext cx="321501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сервер </a:t>
              </a:r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pic>
          <p:nvPicPr>
            <p:cNvPr id="104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92978" y="6852119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Rectangle 61"/>
            <p:cNvSpPr/>
            <p:nvPr/>
          </p:nvSpPr>
          <p:spPr>
            <a:xfrm>
              <a:off x="5202645" y="3540913"/>
              <a:ext cx="137355" cy="21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106" name="Elbow Connector 82"/>
            <p:cNvCxnSpPr/>
            <p:nvPr/>
          </p:nvCxnSpPr>
          <p:spPr>
            <a:xfrm>
              <a:off x="1069754" y="6687450"/>
              <a:ext cx="1074596" cy="131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84"/>
            <p:cNvCxnSpPr/>
            <p:nvPr/>
          </p:nvCxnSpPr>
          <p:spPr>
            <a:xfrm flipV="1">
              <a:off x="1069754" y="7045776"/>
              <a:ext cx="1074596" cy="9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-2691" y="7460972"/>
              <a:ext cx="136572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сканеры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109" name="Picture 30" descr="http://skp.samsungcsportal.com/upload/erms_image/namo/2011/01/05/FAQ_laser-printer_how-do-i-load-paper-into-ml-2010r-printer_03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Photocopy detail="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2464" r="20679"/>
            <a:stretch/>
          </p:blipFill>
          <p:spPr bwMode="auto">
            <a:xfrm>
              <a:off x="5144602" y="5803097"/>
              <a:ext cx="2032324" cy="16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0" name="Elbow Connector 88"/>
            <p:cNvCxnSpPr>
              <a:endCxn id="109" idx="0"/>
            </p:cNvCxnSpPr>
            <p:nvPr/>
          </p:nvCxnSpPr>
          <p:spPr>
            <a:xfrm rot="16200000" flipH="1">
              <a:off x="5347817" y="4990149"/>
              <a:ext cx="1443968" cy="18192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6535842" y="7504743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112" name="Group 87"/>
            <p:cNvGrpSpPr/>
            <p:nvPr/>
          </p:nvGrpSpPr>
          <p:grpSpPr>
            <a:xfrm>
              <a:off x="7542593" y="5935954"/>
              <a:ext cx="1388414" cy="1144423"/>
              <a:chOff x="7302684" y="5234742"/>
              <a:chExt cx="1388414" cy="1144423"/>
            </a:xfrm>
          </p:grpSpPr>
          <p:pic>
            <p:nvPicPr>
              <p:cNvPr id="153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4" name="Freeform 74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55" name="Arc 77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Freeform 78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113" name="Elbow Connector 106"/>
            <p:cNvCxnSpPr>
              <a:endCxn id="153" idx="0"/>
            </p:cNvCxnSpPr>
            <p:nvPr/>
          </p:nvCxnSpPr>
          <p:spPr>
            <a:xfrm rot="16200000" flipH="1">
              <a:off x="6765817" y="4546715"/>
              <a:ext cx="1513573" cy="1264900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03"/>
            <p:cNvSpPr/>
            <p:nvPr/>
          </p:nvSpPr>
          <p:spPr>
            <a:xfrm flipV="1">
              <a:off x="2819738" y="-3648485"/>
              <a:ext cx="6714800" cy="3927738"/>
            </a:xfrm>
            <a:prstGeom prst="arc">
              <a:avLst>
                <a:gd name="adj1" fmla="val 12079824"/>
                <a:gd name="adj2" fmla="val 202614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5258">
                  <a:srgbClr val="D4E4FA">
                    <a:lumMod val="0"/>
                    <a:lumOff val="100000"/>
                  </a:srgbClr>
                </a:gs>
                <a:gs pos="69000">
                  <a:schemeClr val="accent1">
                    <a:tint val="44500"/>
                    <a:satMod val="160000"/>
                    <a:lumMod val="88000"/>
                    <a:lumOff val="12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115" name="Picture 36" descr="http://www.iconhot.com/icon/png/rrze/720/database-27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092" y="-2872298"/>
              <a:ext cx="2225506" cy="2225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78" y="-551559"/>
              <a:ext cx="580256" cy="58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2917705" y="-3981364"/>
              <a:ext cx="7852116" cy="11740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pPr algn="l"/>
              <a:r>
                <a:rPr lang="ru-RU" sz="1600" b="1" dirty="0">
                  <a:latin typeface="+mn-lt"/>
                </a:rPr>
                <a:t>УЧЕТНАЯ СИСТЕМА</a:t>
              </a:r>
            </a:p>
            <a:p>
              <a:r>
                <a:rPr lang="ru-RU" sz="1050" dirty="0"/>
                <a:t>(1С, </a:t>
              </a:r>
              <a:r>
                <a:rPr lang="en-US" sz="1050" dirty="0"/>
                <a:t>Microsoft Dynamics, SAP, </a:t>
              </a:r>
              <a:r>
                <a:rPr lang="ru-RU" sz="1050" dirty="0" smtClean="0"/>
                <a:t>Галактика, </a:t>
              </a:r>
              <a:r>
                <a:rPr lang="en-US" sz="1050" dirty="0" smtClean="0"/>
                <a:t>MS </a:t>
              </a:r>
              <a:r>
                <a:rPr lang="en-US" sz="1050" dirty="0"/>
                <a:t>SQL, Excel)</a:t>
              </a:r>
              <a:endParaRPr lang="ru-RU" sz="1050" dirty="0"/>
            </a:p>
          </p:txBody>
        </p:sp>
        <p:pic>
          <p:nvPicPr>
            <p:cNvPr id="119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17" y="3974416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34" y="4588096"/>
              <a:ext cx="463348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192" y="4484283"/>
              <a:ext cx="580329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TextBox 121"/>
            <p:cNvSpPr txBox="1"/>
            <p:nvPr/>
          </p:nvSpPr>
          <p:spPr>
            <a:xfrm>
              <a:off x="-1502412" y="595321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123" name="Group 147"/>
            <p:cNvGrpSpPr/>
            <p:nvPr/>
          </p:nvGrpSpPr>
          <p:grpSpPr>
            <a:xfrm>
              <a:off x="-1317516" y="-1738435"/>
              <a:ext cx="1388414" cy="1144423"/>
              <a:chOff x="7302684" y="5234742"/>
              <a:chExt cx="1388414" cy="1144423"/>
            </a:xfrm>
          </p:grpSpPr>
          <p:pic>
            <p:nvPicPr>
              <p:cNvPr id="149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Freeform 149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51" name="Arc 150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124" name="Elbow Connector 154"/>
            <p:cNvCxnSpPr>
              <a:stCxn id="146" idx="1"/>
            </p:cNvCxnSpPr>
            <p:nvPr/>
          </p:nvCxnSpPr>
          <p:spPr>
            <a:xfrm>
              <a:off x="-345986" y="45062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42" y="3342433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6" name="Elbow Connector 168"/>
            <p:cNvCxnSpPr>
              <a:stCxn id="115" idx="1"/>
              <a:endCxn id="165" idx="0"/>
            </p:cNvCxnSpPr>
            <p:nvPr/>
          </p:nvCxnSpPr>
          <p:spPr>
            <a:xfrm rot="10800000" flipV="1">
              <a:off x="1928918" y="-1759544"/>
              <a:ext cx="3015174" cy="1036245"/>
            </a:xfrm>
            <a:prstGeom prst="bentConnector2">
              <a:avLst/>
            </a:prstGeom>
            <a:ln w="920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85826" y="-2901379"/>
              <a:ext cx="3883506" cy="7797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 smtClean="0">
                  <a:latin typeface="Candara" panose="020E0502030303020204" pitchFamily="34" charset="0"/>
                </a:rPr>
                <a:t>компоненты прямого доступа</a:t>
              </a:r>
            </a:p>
            <a:p>
              <a:pPr algn="r"/>
              <a:r>
                <a:rPr lang="ru-RU" sz="1000" dirty="0" smtClean="0">
                  <a:latin typeface="Candara" panose="020E0502030303020204" pitchFamily="34" charset="0"/>
                </a:rPr>
                <a:t>через </a:t>
              </a:r>
              <a:r>
                <a:rPr lang="ru-RU" sz="1000" dirty="0" err="1" smtClean="0">
                  <a:latin typeface="Candara" panose="020E0502030303020204" pitchFamily="34" charset="0"/>
                </a:rPr>
                <a:t>кредл</a:t>
              </a:r>
              <a:r>
                <a:rPr lang="ru-RU" sz="1000" dirty="0" smtClean="0">
                  <a:latin typeface="Candara" panose="020E0502030303020204" pitchFamily="34" charset="0"/>
                </a:rPr>
                <a:t>/кабель</a:t>
              </a:r>
              <a:endParaRPr lang="ru-RU" sz="1000" dirty="0">
                <a:latin typeface="Candara" panose="020E0502030303020204" pitchFamily="34" charset="0"/>
              </a:endParaRPr>
            </a:p>
          </p:txBody>
        </p:sp>
        <p:grpSp>
          <p:nvGrpSpPr>
            <p:cNvPr id="128" name="Group 17"/>
            <p:cNvGrpSpPr/>
            <p:nvPr/>
          </p:nvGrpSpPr>
          <p:grpSpPr>
            <a:xfrm>
              <a:off x="-1098625" y="-560613"/>
              <a:ext cx="1125806" cy="1534551"/>
              <a:chOff x="-779311" y="1326695"/>
              <a:chExt cx="1125806" cy="1534551"/>
            </a:xfrm>
          </p:grpSpPr>
          <p:grpSp>
            <p:nvGrpSpPr>
              <p:cNvPr id="143" name="Group 3"/>
              <p:cNvGrpSpPr/>
              <p:nvPr/>
            </p:nvGrpSpPr>
            <p:grpSpPr>
              <a:xfrm>
                <a:off x="-779311" y="1326695"/>
                <a:ext cx="759056" cy="1128862"/>
                <a:chOff x="-779311" y="1326695"/>
                <a:chExt cx="759056" cy="1128862"/>
              </a:xfrm>
            </p:grpSpPr>
            <p:pic>
              <p:nvPicPr>
                <p:cNvPr id="146" name="Picture 58" descr="http://ibcworld.net/wp-content/files_mf/1299186515zebraMZ320.JPG"/>
                <p:cNvPicPr>
                  <a:picLocks noChangeAspect="1" noChangeArrowheads="1"/>
                </p:cNvPicPr>
                <p:nvPr/>
              </p:nvPicPr>
              <p:blipFill rotWithShape="1">
                <a:blip r:embed="rId29" cstate="print">
                  <a:clrChange>
                    <a:clrFrom>
                      <a:srgbClr val="4B4B4B"/>
                    </a:clrFrom>
                    <a:clrTo>
                      <a:srgbClr val="4B4B4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0">
                          <a14:imgEffect>
                            <a14:backgroundRemoval t="5158" b="89685" l="32624" r="70922"/>
                          </a14:imgEffect>
                          <a14:imgEffect>
                            <a14:artisticPhotocopy detail="5"/>
                          </a14:imgEffect>
                          <a14:imgEffect>
                            <a14:brightnessContrast bright="-34000" contrast="4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29" r="28175"/>
                <a:stretch/>
              </p:blipFill>
              <p:spPr bwMode="auto">
                <a:xfrm rot="654587" flipH="1">
                  <a:off x="-730296" y="1326695"/>
                  <a:ext cx="710041" cy="1076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" name="Rounded Rectangle 117"/>
                <p:cNvSpPr/>
                <p:nvPr/>
              </p:nvSpPr>
              <p:spPr>
                <a:xfrm rot="654587">
                  <a:off x="-345817" y="1369179"/>
                  <a:ext cx="108152" cy="1457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148" name="Picture 2"/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backgroundRemoval t="5556" b="93056" l="8065" r="98387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20537">
                  <a:off x="-779311" y="1769757"/>
                  <a:ext cx="590550" cy="685800"/>
                </a:xfrm>
                <a:prstGeom prst="rect">
                  <a:avLst/>
                </a:prstGeom>
              </p:spPr>
            </p:pic>
          </p:grpSp>
          <p:cxnSp>
            <p:nvCxnSpPr>
              <p:cNvPr id="144" name="Straight Connector 5"/>
              <p:cNvCxnSpPr/>
              <p:nvPr/>
            </p:nvCxnSpPr>
            <p:spPr>
              <a:xfrm flipH="1" flipV="1">
                <a:off x="-695324" y="2264569"/>
                <a:ext cx="297657" cy="9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Arc 11"/>
              <p:cNvSpPr/>
              <p:nvPr/>
            </p:nvSpPr>
            <p:spPr>
              <a:xfrm rot="20956452" flipH="1">
                <a:off x="-691923" y="1638437"/>
                <a:ext cx="1038418" cy="1222809"/>
              </a:xfrm>
              <a:prstGeom prst="arc">
                <a:avLst>
                  <a:gd name="adj1" fmla="val 18913385"/>
                  <a:gd name="adj2" fmla="val 2114227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129" name="7-Point Star 26"/>
            <p:cNvSpPr/>
            <p:nvPr/>
          </p:nvSpPr>
          <p:spPr>
            <a:xfrm>
              <a:off x="2269162" y="5108388"/>
              <a:ext cx="161347" cy="142875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30" name="Rectangle 27"/>
            <p:cNvSpPr/>
            <p:nvPr/>
          </p:nvSpPr>
          <p:spPr>
            <a:xfrm>
              <a:off x="1764940" y="16792"/>
              <a:ext cx="323744" cy="1213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131" name="Picture 4"/>
            <p:cNvPicPr>
              <a:picLocks noChangeAspect="1"/>
            </p:cNvPicPr>
            <p:nvPr/>
          </p:nvPicPr>
          <p:blipFill rotWithShape="1">
            <a:blip r:embed="rId33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artisticPhotocopy detail="6"/>
                      </a14:imgEffect>
                    </a14:imgLayer>
                  </a14:imgProps>
                </a:ext>
              </a:extLst>
            </a:blip>
            <a:srcRect l="11111" t="10772" r="15625" b="7235"/>
            <a:stretch/>
          </p:blipFill>
          <p:spPr>
            <a:xfrm>
              <a:off x="-1254917" y="1695441"/>
              <a:ext cx="1015932" cy="1030980"/>
            </a:xfrm>
            <a:prstGeom prst="rect">
              <a:avLst/>
            </a:prstGeom>
          </p:spPr>
        </p:pic>
        <p:sp>
          <p:nvSpPr>
            <p:cNvPr id="132" name="Скругленный прямоугольник 131"/>
            <p:cNvSpPr/>
            <p:nvPr/>
          </p:nvSpPr>
          <p:spPr>
            <a:xfrm>
              <a:off x="558810" y="1666413"/>
              <a:ext cx="2753201" cy="2058762"/>
            </a:xfrm>
            <a:prstGeom prst="roundRect">
              <a:avLst>
                <a:gd name="adj" fmla="val 6797"/>
              </a:avLst>
            </a:pr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-1597683" y="2770829"/>
              <a:ext cx="1721838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мобильный </a:t>
              </a: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ККМ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134" name="Picture 2" descr="http://speckycdn.sdm.netdna-cdn.com/wp-content/uploads/2010/11/sketch_paper_06.jpg"/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5469" b="90365" l="21017" r="73898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0" t="8598" r="23254" b="9657"/>
            <a:stretch/>
          </p:blipFill>
          <p:spPr bwMode="auto">
            <a:xfrm>
              <a:off x="1607613" y="1730914"/>
              <a:ext cx="706231" cy="134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Box 134"/>
            <p:cNvSpPr txBox="1"/>
            <p:nvPr/>
          </p:nvSpPr>
          <p:spPr>
            <a:xfrm>
              <a:off x="426989" y="3075233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</a:t>
              </a:r>
              <a:r>
                <a:rPr lang="en-US" sz="1050" dirty="0" smtClean="0">
                  <a:latin typeface="Candara" panose="020E0502030303020204" pitchFamily="34" charset="0"/>
                </a:rPr>
                <a:t>Android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200421" y="-1659423"/>
              <a:ext cx="19050" cy="73433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54"/>
            <p:cNvCxnSpPr/>
            <p:nvPr/>
          </p:nvCxnSpPr>
          <p:spPr>
            <a:xfrm>
              <a:off x="-324123" y="-1299895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lbow Connector 154"/>
            <p:cNvCxnSpPr/>
            <p:nvPr/>
          </p:nvCxnSpPr>
          <p:spPr>
            <a:xfrm>
              <a:off x="-290691" y="2210048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Picture 62" descr="http://blog.evandavey.com/wp-content/uploads/2008/04/bluetooth.jp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78" y="-656842"/>
              <a:ext cx="483692" cy="48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Прямоугольник 139"/>
            <p:cNvSpPr/>
            <p:nvPr/>
          </p:nvSpPr>
          <p:spPr>
            <a:xfrm>
              <a:off x="-70748" y="-1164760"/>
              <a:ext cx="547660" cy="280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141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01" y="-1274949"/>
              <a:ext cx="510924" cy="5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2" name="Elbow Connector 23"/>
            <p:cNvCxnSpPr>
              <a:stCxn id="134" idx="3"/>
            </p:cNvCxnSpPr>
            <p:nvPr/>
          </p:nvCxnSpPr>
          <p:spPr>
            <a:xfrm>
              <a:off x="2313844" y="2404450"/>
              <a:ext cx="2895442" cy="397802"/>
            </a:xfrm>
            <a:prstGeom prst="bentConnector3">
              <a:avLst>
                <a:gd name="adj1" fmla="val 29949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Elbow Connector 47"/>
          <p:cNvCxnSpPr>
            <a:endCxn id="171" idx="0"/>
          </p:cNvCxnSpPr>
          <p:nvPr/>
        </p:nvCxnSpPr>
        <p:spPr>
          <a:xfrm rot="16200000" flipH="1">
            <a:off x="3126237" y="3216230"/>
            <a:ext cx="719920" cy="1169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6496844" y="1031023"/>
            <a:ext cx="1757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Mobile SMARTS</a:t>
            </a:r>
            <a:endParaRPr lang="ru-RU" sz="1600" b="1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6575367" y="1723520"/>
            <a:ext cx="2468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Компоненты </a:t>
            </a:r>
            <a:r>
              <a:rPr lang="ru-RU" sz="1400" dirty="0" smtClean="0"/>
              <a:t>решения</a:t>
            </a:r>
          </a:p>
          <a:p>
            <a:endParaRPr lang="ru-RU" sz="1400" dirty="0"/>
          </a:p>
          <a:p>
            <a:r>
              <a:rPr lang="ru-RU" sz="1400" dirty="0" smtClean="0"/>
              <a:t>1. Средства </a:t>
            </a:r>
            <a:r>
              <a:rPr lang="ru-RU" sz="1400" dirty="0"/>
              <a:t>разработки</a:t>
            </a:r>
          </a:p>
          <a:p>
            <a:r>
              <a:rPr lang="ru-RU" sz="1400" dirty="0" smtClean="0"/>
              <a:t>2. Средства </a:t>
            </a:r>
          </a:p>
          <a:p>
            <a:r>
              <a:rPr lang="ru-RU" sz="1400" dirty="0" smtClean="0"/>
              <a:t>    администрирования</a:t>
            </a:r>
            <a:endParaRPr lang="ru-RU" sz="1400" dirty="0"/>
          </a:p>
          <a:p>
            <a:r>
              <a:rPr lang="ru-RU" sz="1400" dirty="0" smtClean="0"/>
              <a:t>3. Сервер </a:t>
            </a:r>
            <a:r>
              <a:rPr lang="ru-RU" sz="1400" dirty="0"/>
              <a:t>терминалов и </a:t>
            </a:r>
            <a:endParaRPr lang="ru-RU" sz="1400" dirty="0" smtClean="0"/>
          </a:p>
          <a:p>
            <a:r>
              <a:rPr lang="ru-RU" sz="1400" dirty="0" smtClean="0"/>
              <a:t>    сервер </a:t>
            </a:r>
            <a:r>
              <a:rPr lang="ru-RU" sz="1400" dirty="0"/>
              <a:t>печати</a:t>
            </a:r>
          </a:p>
          <a:p>
            <a:r>
              <a:rPr lang="ru-RU" sz="1400" dirty="0" smtClean="0"/>
              <a:t>4. Клиенты </a:t>
            </a:r>
            <a:r>
              <a:rPr lang="ru-RU" sz="1400" dirty="0"/>
              <a:t>для ПК </a:t>
            </a:r>
            <a:endParaRPr lang="ru-RU" sz="1400" dirty="0" smtClean="0"/>
          </a:p>
          <a:p>
            <a:r>
              <a:rPr lang="ru-RU" sz="1400" dirty="0" smtClean="0"/>
              <a:t>    * </a:t>
            </a:r>
            <a:r>
              <a:rPr lang="en-US" sz="1400" dirty="0" smtClean="0"/>
              <a:t>Windows CE</a:t>
            </a:r>
            <a:endParaRPr lang="ru-RU" sz="1400" dirty="0" smtClean="0"/>
          </a:p>
          <a:p>
            <a:r>
              <a:rPr lang="ru-RU" sz="1400" dirty="0" smtClean="0"/>
              <a:t>    * </a:t>
            </a:r>
            <a:r>
              <a:rPr lang="en-US" sz="1400" dirty="0" smtClean="0"/>
              <a:t>Windows </a:t>
            </a:r>
            <a:r>
              <a:rPr lang="en-US" sz="1400" dirty="0"/>
              <a:t>Mobile </a:t>
            </a:r>
            <a:endParaRPr lang="ru-RU" sz="1400" dirty="0"/>
          </a:p>
          <a:p>
            <a:r>
              <a:rPr lang="ru-RU" sz="1400" dirty="0" smtClean="0"/>
              <a:t>    * </a:t>
            </a:r>
            <a:r>
              <a:rPr lang="en-US" sz="1400" dirty="0" smtClean="0"/>
              <a:t>Android</a:t>
            </a:r>
            <a:endParaRPr lang="en-US" sz="1400" dirty="0"/>
          </a:p>
          <a:p>
            <a:r>
              <a:rPr lang="ru-RU" sz="1400" dirty="0" smtClean="0"/>
              <a:t>5. Компоненты </a:t>
            </a:r>
            <a:r>
              <a:rPr lang="ru-RU" sz="1400" dirty="0"/>
              <a:t>доступа </a:t>
            </a:r>
            <a:r>
              <a:rPr lang="ru-RU" sz="1400" dirty="0" smtClean="0"/>
              <a:t>из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  <a:r>
              <a:rPr lang="en-US" sz="1400" dirty="0" smtClean="0"/>
              <a:t>ERP </a:t>
            </a:r>
            <a:r>
              <a:rPr lang="en-US" sz="1400" dirty="0"/>
              <a:t>(OLE/COM)</a:t>
            </a:r>
          </a:p>
          <a:p>
            <a:r>
              <a:rPr lang="ru-RU" sz="1400" dirty="0" smtClean="0"/>
              <a:t>6. Утилиты </a:t>
            </a:r>
            <a:r>
              <a:rPr lang="ru-RU" sz="1400" dirty="0"/>
              <a:t>конвертации </a:t>
            </a:r>
            <a:endParaRPr lang="ru-RU" sz="1400" dirty="0" smtClean="0"/>
          </a:p>
          <a:p>
            <a:r>
              <a:rPr lang="ru-RU" sz="1400" dirty="0" smtClean="0"/>
              <a:t>    для </a:t>
            </a:r>
            <a:r>
              <a:rPr lang="en-US" sz="1400" dirty="0"/>
              <a:t>TXT/CSV/Excel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44908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232" y="596509"/>
            <a:ext cx="5156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Гибридные данные </a:t>
            </a:r>
            <a:r>
              <a:rPr lang="en-US" sz="2800" b="1" dirty="0">
                <a:solidFill>
                  <a:srgbClr val="E50071"/>
                </a:solidFill>
              </a:rPr>
              <a:t>HYDB™</a:t>
            </a:r>
            <a:endParaRPr lang="ru-RU" sz="2800" b="1" dirty="0">
              <a:solidFill>
                <a:srgbClr val="E5007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pic>
        <p:nvPicPr>
          <p:cNvPr id="23" name="Picture 2" descr="http://www.cleverence.ru/upload/iblock/759/759683376b3ed88dcc4b324a30b2a9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3" y="1260093"/>
            <a:ext cx="3089270" cy="30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663" y="2413061"/>
            <a:ext cx="1122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Устройство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82669" y="2413060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ERP/WMS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362" y="4345017"/>
            <a:ext cx="8892021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HYDB™ (</a:t>
            </a:r>
            <a:r>
              <a:rPr lang="ru-RU" sz="1400" dirty="0" err="1"/>
              <a:t>HYbrid</a:t>
            </a:r>
            <a:r>
              <a:rPr lang="ru-RU" sz="1400" dirty="0"/>
              <a:t> </a:t>
            </a:r>
            <a:r>
              <a:rPr lang="ru-RU" sz="1400" dirty="0" err="1"/>
              <a:t>DataBase</a:t>
            </a:r>
            <a:r>
              <a:rPr lang="ru-RU" sz="1400" dirty="0"/>
              <a:t>) — это технология гибридного хранения данных для</a:t>
            </a:r>
            <a:r>
              <a:rPr lang="ru-RU" sz="1400" dirty="0">
                <a:latin typeface="Calibri Light" panose="020F0302020204030204" pitchFamily="34" charset="0"/>
              </a:rPr>
              <a:t> </a:t>
            </a:r>
            <a:r>
              <a:rPr lang="en-US" sz="1400" dirty="0"/>
              <a:t>Mobile SMARTS</a:t>
            </a:r>
            <a:r>
              <a:rPr lang="ru-RU" sz="1400" dirty="0"/>
              <a:t>, которая позволяет, с одной стороны, не выгружать на мобильное устройство терабайты данных (выгружать только необходимую часть), а, с другой стороны, иметь доступ к этим терабайтам данных с мобильного устройства по сети, если есть такая необходимость.  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Не только хранить и иметь доступ, но и гибко всем этим управлять.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89075" y="1260093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HYDB™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89075" y="1865551"/>
            <a:ext cx="2693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Гибридные справочники.</a:t>
            </a:r>
          </a:p>
          <a:p>
            <a:endParaRPr lang="ru-RU" sz="1400" dirty="0"/>
          </a:p>
          <a:p>
            <a:r>
              <a:rPr lang="ru-RU" sz="1400" dirty="0"/>
              <a:t>HYDB™ для </a:t>
            </a:r>
            <a:r>
              <a:rPr lang="en-US" sz="1400" dirty="0"/>
              <a:t>Mobile SMARTS</a:t>
            </a:r>
            <a:r>
              <a:rPr lang="ru-RU" sz="1400" dirty="0"/>
              <a:t>™ позволяет не ограничиваться одним местом хранения, а хранить данные там, где это удобно в настоящий момент.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877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703" y="982739"/>
            <a:ext cx="8274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Преимущества «</a:t>
            </a:r>
            <a:r>
              <a:rPr lang="en-US" sz="2800" b="1" dirty="0">
                <a:solidFill>
                  <a:srgbClr val="E50071"/>
                </a:solidFill>
              </a:rPr>
              <a:t>Mobile SMARTS: </a:t>
            </a:r>
            <a:r>
              <a:rPr lang="ru-RU" sz="2800" b="1" dirty="0">
                <a:solidFill>
                  <a:srgbClr val="E50071"/>
                </a:solidFill>
              </a:rPr>
              <a:t>Склад 15</a:t>
            </a:r>
            <a:r>
              <a:rPr lang="ru-RU" sz="2800" b="1" dirty="0" smtClean="0">
                <a:solidFill>
                  <a:srgbClr val="E50071"/>
                </a:solidFill>
              </a:rPr>
              <a:t>» </a:t>
            </a:r>
            <a:endParaRPr lang="ru-RU" sz="2800" b="1" dirty="0">
              <a:solidFill>
                <a:srgbClr val="E5007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703" y="1892189"/>
            <a:ext cx="81963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Мобильное </a:t>
            </a:r>
            <a:r>
              <a:rPr lang="ru-RU" dirty="0"/>
              <a:t>ПО для автоматизации работы </a:t>
            </a:r>
            <a:r>
              <a:rPr lang="ru-RU" dirty="0" smtClean="0"/>
              <a:t>склада</a:t>
            </a:r>
          </a:p>
          <a:p>
            <a:endParaRPr lang="ru-RU" dirty="0"/>
          </a:p>
          <a:p>
            <a:r>
              <a:rPr lang="ru-RU" dirty="0" smtClean="0"/>
              <a:t>2. Подходит </a:t>
            </a:r>
            <a:r>
              <a:rPr lang="ru-RU" dirty="0"/>
              <a:t>для любого типа </a:t>
            </a:r>
            <a:r>
              <a:rPr lang="ru-RU" dirty="0" smtClean="0"/>
              <a:t>склада</a:t>
            </a:r>
          </a:p>
          <a:p>
            <a:endParaRPr lang="ru-RU" dirty="0"/>
          </a:p>
          <a:p>
            <a:r>
              <a:rPr lang="ru-RU" dirty="0" smtClean="0"/>
              <a:t>3. Одинаково </a:t>
            </a:r>
            <a:r>
              <a:rPr lang="ru-RU" dirty="0"/>
              <a:t>работает на любых ТСД с </a:t>
            </a:r>
            <a:r>
              <a:rPr lang="ru-RU" dirty="0" err="1"/>
              <a:t>Windows</a:t>
            </a:r>
            <a:r>
              <a:rPr lang="ru-RU" dirty="0"/>
              <a:t> и </a:t>
            </a:r>
            <a:r>
              <a:rPr lang="ru-RU" dirty="0" err="1" smtClean="0"/>
              <a:t>Android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4. Все </a:t>
            </a:r>
            <a:r>
              <a:rPr lang="ru-RU" dirty="0"/>
              <a:t>основные складские </a:t>
            </a:r>
            <a:r>
              <a:rPr lang="ru-RU" dirty="0" smtClean="0"/>
              <a:t>операции</a:t>
            </a:r>
          </a:p>
          <a:p>
            <a:endParaRPr lang="ru-RU" dirty="0"/>
          </a:p>
          <a:p>
            <a:r>
              <a:rPr lang="ru-RU" dirty="0" smtClean="0"/>
              <a:t>5. Решает </a:t>
            </a:r>
            <a:r>
              <a:rPr lang="ru-RU" dirty="0"/>
              <a:t>задачи поштучного учета (ЕГАИС и т.д</a:t>
            </a:r>
            <a:r>
              <a:rPr lang="ru-RU" dirty="0" smtClean="0"/>
              <a:t>.)</a:t>
            </a:r>
          </a:p>
          <a:p>
            <a:endParaRPr lang="ru-RU" dirty="0"/>
          </a:p>
          <a:p>
            <a:r>
              <a:rPr lang="ru-RU" dirty="0" smtClean="0"/>
              <a:t>6. Любой </a:t>
            </a:r>
            <a:r>
              <a:rPr lang="ru-RU" dirty="0"/>
              <a:t>тип обмена </a:t>
            </a:r>
            <a:r>
              <a:rPr lang="ru-RU" dirty="0" err="1" smtClean="0"/>
              <a:t>Wi-Fi</a:t>
            </a:r>
            <a:r>
              <a:rPr lang="ru-RU" dirty="0" smtClean="0"/>
              <a:t>/кабель/3G</a:t>
            </a:r>
            <a:r>
              <a:rPr lang="ru-RU" dirty="0"/>
              <a:t>, </a:t>
            </a:r>
            <a:r>
              <a:rPr lang="ru-RU" dirty="0" smtClean="0"/>
              <a:t>онлайн/</a:t>
            </a:r>
            <a:r>
              <a:rPr lang="ru-RU" dirty="0" err="1" smtClean="0"/>
              <a:t>оффлайн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7. Возможность </a:t>
            </a:r>
            <a:r>
              <a:rPr lang="ru-RU" dirty="0"/>
              <a:t>доработок.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3008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770" y="5720564"/>
            <a:ext cx="1775337" cy="564022"/>
          </a:xfrm>
        </p:spPr>
        <p:txBody>
          <a:bodyPr>
            <a:normAutofit/>
          </a:bodyPr>
          <a:lstStyle/>
          <a:p>
            <a:r>
              <a:rPr lang="ru-RU" sz="1050" dirty="0"/>
              <a:t>П</a:t>
            </a:r>
            <a:r>
              <a:rPr lang="ru-RU" sz="1050" dirty="0" smtClean="0"/>
              <a:t>роконсультировать и оказать поддержку в режиме 24/7</a:t>
            </a:r>
            <a:endParaRPr lang="ru-RU" sz="105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445" y="199928"/>
            <a:ext cx="1218644" cy="1194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1" y="3348939"/>
            <a:ext cx="1549399" cy="116351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0001" y="4511866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Подключить, настроить, обучить</a:t>
            </a:r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83" y="2496133"/>
            <a:ext cx="2212234" cy="138502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814984" y="5882073"/>
            <a:ext cx="2539108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Помочь подготовится к 1 марта, не нарушить закон, не допустить конфискации товара и штрафа</a:t>
            </a:r>
            <a:endParaRPr lang="ru-RU" sz="10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338" y="4654595"/>
            <a:ext cx="1720079" cy="1094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08" y="799989"/>
            <a:ext cx="1325029" cy="13250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t="37473" b="43105"/>
          <a:stretch/>
        </p:blipFill>
        <p:spPr>
          <a:xfrm>
            <a:off x="361052" y="2125018"/>
            <a:ext cx="908694" cy="17698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8968" y="2336232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Грамотно подобрать оборудование и ПО </a:t>
            </a:r>
            <a:endParaRPr lang="ru-RU" sz="105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628974" y="1438797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Установить надежные партнерские взаимоотношения 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855" y="814392"/>
            <a:ext cx="1462875" cy="13780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7827" y="4397634"/>
            <a:ext cx="1417354" cy="14047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774" y="3258088"/>
            <a:ext cx="1931508" cy="1288497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969796" y="737419"/>
            <a:ext cx="435287" cy="18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486977" y="2897726"/>
            <a:ext cx="12919" cy="4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6880486" y="4610465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Полностью автоматизировать и помогать в развитии бизнеса</a:t>
            </a:r>
            <a:endParaRPr lang="ru-RU" sz="105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357669" y="5223643"/>
            <a:ext cx="580805" cy="9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228556" y="5317246"/>
            <a:ext cx="659623" cy="1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547279" y="5075888"/>
            <a:ext cx="421335" cy="28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122396" y="2133799"/>
            <a:ext cx="379174" cy="442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888179" y="3851836"/>
            <a:ext cx="366325" cy="482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3670700" y="3930695"/>
            <a:ext cx="265957" cy="581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867891" y="3489273"/>
            <a:ext cx="561925" cy="144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930693" y="2754931"/>
            <a:ext cx="569841" cy="10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176191" y="2034454"/>
            <a:ext cx="516" cy="453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5261357" y="3174740"/>
            <a:ext cx="568207" cy="125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/>
          <a:stretch/>
        </p:blipFill>
        <p:spPr>
          <a:xfrm>
            <a:off x="7577528" y="737419"/>
            <a:ext cx="1178336" cy="1389075"/>
          </a:xfrm>
          <a:prstGeom prst="rect">
            <a:avLst/>
          </a:prstGeom>
        </p:spPr>
      </p:pic>
      <p:sp>
        <p:nvSpPr>
          <p:cNvPr id="63" name="Заголовок 1"/>
          <p:cNvSpPr txBox="1">
            <a:spLocks/>
          </p:cNvSpPr>
          <p:nvPr/>
        </p:nvSpPr>
        <p:spPr>
          <a:xfrm>
            <a:off x="7267115" y="2107728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Мы гарантируем </a:t>
            </a:r>
            <a:r>
              <a:rPr lang="ru-RU" sz="1050" dirty="0" err="1" smtClean="0"/>
              <a:t>экспертность</a:t>
            </a:r>
            <a:r>
              <a:rPr lang="ru-RU" sz="1050" dirty="0" smtClean="0"/>
              <a:t> и результат </a:t>
            </a:r>
            <a:endParaRPr lang="ru-RU" sz="105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7" y="690455"/>
            <a:ext cx="1415404" cy="1415404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5634936" y="2091775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Почему мы???</a:t>
            </a:r>
            <a:endParaRPr lang="ru-RU" sz="1050" dirty="0"/>
          </a:p>
        </p:txBody>
      </p:sp>
      <p:sp>
        <p:nvSpPr>
          <p:cNvPr id="70" name="Стрелка вправо 69"/>
          <p:cNvSpPr/>
          <p:nvPr/>
        </p:nvSpPr>
        <p:spPr>
          <a:xfrm>
            <a:off x="6910466" y="1217404"/>
            <a:ext cx="667062" cy="341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Google Shape;48;p13"/>
          <p:cNvSpPr txBox="1"/>
          <p:nvPr/>
        </p:nvSpPr>
        <p:spPr>
          <a:xfrm>
            <a:off x="-68579" y="77293"/>
            <a:ext cx="3670700" cy="255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algn="ctr">
              <a:defRPr sz="31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1800" dirty="0" smtClean="0"/>
              <a:t>Как мы можем Вам помочь:</a:t>
            </a:r>
            <a:endParaRPr sz="18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Спасибо за внимание!"/>
          <p:cNvSpPr txBox="1">
            <a:spLocks noGrp="1"/>
          </p:cNvSpPr>
          <p:nvPr>
            <p:ph type="title"/>
          </p:nvPr>
        </p:nvSpPr>
        <p:spPr>
          <a:xfrm>
            <a:off x="1755013" y="2297166"/>
            <a:ext cx="6195600" cy="8095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sz="3797" b="1" dirty="0" err="1">
                <a:solidFill>
                  <a:srgbClr val="E50071"/>
                </a:solidFill>
                <a:latin typeface="+mn-lt"/>
              </a:rPr>
              <a:t>Спасибо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за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внимание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!</a:t>
            </a:r>
          </a:p>
        </p:txBody>
      </p:sp>
      <p:sp>
        <p:nvSpPr>
          <p:cNvPr id="206" name="Татьяна Калачева - руководитель направления маркировки…"/>
          <p:cNvSpPr txBox="1">
            <a:spLocks noGrp="1"/>
          </p:cNvSpPr>
          <p:nvPr>
            <p:ph type="body" sz="quarter" idx="1"/>
          </p:nvPr>
        </p:nvSpPr>
        <p:spPr>
          <a:xfrm>
            <a:off x="241537" y="4800410"/>
            <a:ext cx="4746099" cy="10025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/>
              <a:t>Кочкуров </a:t>
            </a:r>
            <a:r>
              <a:rPr lang="ru-RU" dirty="0" smtClean="0"/>
              <a:t>Иван – </a:t>
            </a:r>
            <a:r>
              <a:rPr lang="ru-RU" dirty="0" smtClean="0"/>
              <a:t>менеджер отдела автоматизации</a:t>
            </a:r>
            <a:endParaRPr dirty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/>
              <a:t>П</a:t>
            </a:r>
            <a:r>
              <a:rPr dirty="0" smtClean="0"/>
              <a:t>о</a:t>
            </a:r>
            <a:r>
              <a:rPr lang="ru-RU" dirty="0" err="1" smtClean="0"/>
              <a:t>чта</a:t>
            </a:r>
            <a:r>
              <a:rPr lang="ru-RU" dirty="0" smtClean="0"/>
              <a:t>:</a:t>
            </a:r>
            <a:r>
              <a:rPr dirty="0" smtClean="0"/>
              <a:t> </a:t>
            </a:r>
            <a:r>
              <a:rPr lang="en-US" dirty="0" smtClean="0">
                <a:hlinkClick r:id="rId2"/>
              </a:rPr>
              <a:t>IVKochkurov@1cbit.ru</a:t>
            </a:r>
            <a:endParaRPr lang="en-US" dirty="0" smtClean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>
                <a:solidFill>
                  <a:srgbClr val="212121"/>
                </a:solidFill>
              </a:rPr>
              <a:t>Тел.: +7 495 748 07 77 доб. 1278</a:t>
            </a:r>
            <a:endParaRPr dirty="0">
              <a:solidFill>
                <a:srgbClr val="212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9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8"/>
          <p:cNvSpPr txBox="1"/>
          <p:nvPr/>
        </p:nvSpPr>
        <p:spPr>
          <a:xfrm>
            <a:off x="1556095" y="-438024"/>
            <a:ext cx="5339176" cy="41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5" tIns="32145" rIns="32145" bIns="32145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2250" dirty="0"/>
              <a:t>Задачи Клиента</a:t>
            </a:r>
            <a:endParaRPr sz="2250" dirty="0"/>
          </a:p>
        </p:txBody>
      </p:sp>
      <p:sp>
        <p:nvSpPr>
          <p:cNvPr id="5" name="TextBox 4"/>
          <p:cNvSpPr txBox="1"/>
          <p:nvPr/>
        </p:nvSpPr>
        <p:spPr>
          <a:xfrm>
            <a:off x="599362" y="1649469"/>
            <a:ext cx="7555423" cy="3634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687" dirty="0">
                <a:solidFill>
                  <a:srgbClr val="E50071"/>
                </a:solidFill>
              </a:rPr>
              <a:t>Содержание</a:t>
            </a:r>
            <a:r>
              <a:rPr lang="ru-RU" sz="1687" dirty="0" smtClean="0">
                <a:solidFill>
                  <a:srgbClr val="E50071"/>
                </a:solidFill>
              </a:rPr>
              <a:t>:</a:t>
            </a:r>
          </a:p>
          <a:p>
            <a:pPr defTabSz="642916"/>
            <a:endParaRPr lang="ru-RU" sz="1687" dirty="0">
              <a:solidFill>
                <a:srgbClr val="E50071"/>
              </a:solidFill>
            </a:endParaRPr>
          </a:p>
          <a:p>
            <a:pPr defTabSz="642916"/>
            <a:r>
              <a:rPr lang="ru-RU" sz="1687" dirty="0" smtClean="0"/>
              <a:t>1. Немного </a:t>
            </a:r>
            <a:r>
              <a:rPr lang="ru-RU" sz="1687" dirty="0" smtClean="0"/>
              <a:t>о нас - компания Первый Бит </a:t>
            </a:r>
            <a:endParaRPr lang="ru-RU" sz="1687" dirty="0" smtClean="0"/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2. </a:t>
            </a:r>
            <a:r>
              <a:rPr lang="ru-RU" sz="1687" dirty="0" smtClean="0"/>
              <a:t>Программный продукт </a:t>
            </a:r>
            <a:r>
              <a:rPr lang="en-US" sz="1687" dirty="0"/>
              <a:t>Mobile SMARTS: </a:t>
            </a:r>
            <a:r>
              <a:rPr lang="ru-RU" sz="1687" dirty="0"/>
              <a:t>Склад </a:t>
            </a:r>
            <a:r>
              <a:rPr lang="ru-RU" sz="1687" dirty="0" smtClean="0"/>
              <a:t>15</a:t>
            </a:r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3. </a:t>
            </a:r>
            <a:r>
              <a:rPr lang="ru-RU" sz="1687" dirty="0" smtClean="0"/>
              <a:t>Автоматизируемые </a:t>
            </a:r>
            <a:r>
              <a:rPr lang="ru-RU" sz="1687" dirty="0"/>
              <a:t>операции </a:t>
            </a:r>
            <a:endParaRPr lang="ru-RU" sz="1687" dirty="0" smtClean="0"/>
          </a:p>
          <a:p>
            <a:pPr defTabSz="642916"/>
            <a:endParaRPr lang="ru-RU" sz="1687" dirty="0"/>
          </a:p>
          <a:p>
            <a:pPr defTabSz="642916"/>
            <a:r>
              <a:rPr lang="ru-RU" sz="1687" dirty="0" smtClean="0"/>
              <a:t>4. Дополнительные возможности</a:t>
            </a:r>
          </a:p>
          <a:p>
            <a:pPr defTabSz="642916"/>
            <a:endParaRPr lang="ru-RU" sz="1687" dirty="0"/>
          </a:p>
          <a:p>
            <a:pPr defTabSz="642916"/>
            <a:r>
              <a:rPr lang="ru-RU" sz="1687" dirty="0" smtClean="0"/>
              <a:t>5. Лицензирование</a:t>
            </a:r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6. Вывод</a:t>
            </a:r>
            <a:endParaRPr lang="ru-RU" sz="1687" dirty="0"/>
          </a:p>
          <a:p>
            <a:pPr marL="241082" indent="-241082" defTabSz="642916">
              <a:buAutoNum type="arabicPeriod"/>
            </a:pPr>
            <a:endParaRPr lang="ru-RU" sz="126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 txBox="1">
            <a:spLocks noGrp="1"/>
          </p:cNvSpPr>
          <p:nvPr>
            <p:ph type="title"/>
          </p:nvPr>
        </p:nvSpPr>
        <p:spPr>
          <a:xfrm>
            <a:off x="1036424" y="1254830"/>
            <a:ext cx="6986815" cy="303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584229">
              <a:defRPr sz="22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sz="1969" dirty="0" err="1"/>
              <a:t>Международный</a:t>
            </a:r>
            <a:r>
              <a:rPr sz="1969" dirty="0"/>
              <a:t> </a:t>
            </a:r>
            <a:r>
              <a:rPr sz="1969" dirty="0" err="1"/>
              <a:t>интегратор</a:t>
            </a:r>
            <a:r>
              <a:rPr sz="1969" dirty="0"/>
              <a:t> </a:t>
            </a:r>
            <a:r>
              <a:rPr sz="1969" dirty="0" err="1"/>
              <a:t>эффективных</a:t>
            </a:r>
            <a:r>
              <a:rPr sz="1969" dirty="0"/>
              <a:t> </a:t>
            </a:r>
            <a:r>
              <a:rPr sz="1969" dirty="0" smtClean="0"/>
              <a:t>ИТ-</a:t>
            </a:r>
            <a:r>
              <a:rPr lang="ru-RU" sz="1969" dirty="0" smtClean="0"/>
              <a:t> </a:t>
            </a:r>
            <a:r>
              <a:rPr sz="1969" dirty="0" err="1" smtClean="0"/>
              <a:t>решений</a:t>
            </a:r>
            <a:endParaRPr sz="1969" dirty="0"/>
          </a:p>
        </p:txBody>
      </p:sp>
      <p:sp>
        <p:nvSpPr>
          <p:cNvPr id="119" name="TextBox 3"/>
          <p:cNvSpPr txBox="1"/>
          <p:nvPr/>
        </p:nvSpPr>
        <p:spPr>
          <a:xfrm rot="5400000">
            <a:off x="361962" y="1817647"/>
            <a:ext cx="179044" cy="41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6" rIns="32146">
            <a:spAutoFit/>
          </a:bodyPr>
          <a:lstStyle>
            <a:lvl1pPr>
              <a:defRPr sz="3000">
                <a:solidFill>
                  <a:srgbClr val="7F7F7F"/>
                </a:solidFill>
              </a:defRPr>
            </a:lvl1pPr>
          </a:lstStyle>
          <a:p>
            <a:r>
              <a:rPr sz="2109"/>
              <a:t>^</a:t>
            </a:r>
          </a:p>
        </p:txBody>
      </p:sp>
      <p:sp>
        <p:nvSpPr>
          <p:cNvPr id="120" name="TextBox 6"/>
          <p:cNvSpPr txBox="1"/>
          <p:nvPr/>
        </p:nvSpPr>
        <p:spPr>
          <a:xfrm>
            <a:off x="497656" y="1670776"/>
            <a:ext cx="696503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50</a:t>
            </a:r>
          </a:p>
        </p:txBody>
      </p:sp>
      <p:sp>
        <p:nvSpPr>
          <p:cNvPr id="121" name="TextBox 8"/>
          <p:cNvSpPr txBox="1"/>
          <p:nvPr/>
        </p:nvSpPr>
        <p:spPr>
          <a:xfrm>
            <a:off x="530277" y="2278526"/>
            <a:ext cx="802301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собственных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решений</a:t>
            </a:r>
            <a:endParaRPr sz="914" dirty="0"/>
          </a:p>
        </p:txBody>
      </p:sp>
      <p:sp>
        <p:nvSpPr>
          <p:cNvPr id="122" name="TextBox 16"/>
          <p:cNvSpPr txBox="1"/>
          <p:nvPr/>
        </p:nvSpPr>
        <p:spPr>
          <a:xfrm>
            <a:off x="530277" y="3694803"/>
            <a:ext cx="1012295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250</a:t>
            </a:r>
          </a:p>
        </p:txBody>
      </p:sp>
      <p:sp>
        <p:nvSpPr>
          <p:cNvPr id="123" name="TextBox 18"/>
          <p:cNvSpPr txBox="1"/>
          <p:nvPr/>
        </p:nvSpPr>
        <p:spPr>
          <a:xfrm rot="5400000">
            <a:off x="361962" y="3766308"/>
            <a:ext cx="179044" cy="41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6" rIns="32146">
            <a:spAutoFit/>
          </a:bodyPr>
          <a:lstStyle>
            <a:lvl1pPr>
              <a:defRPr sz="3000">
                <a:solidFill>
                  <a:srgbClr val="7F7F7F"/>
                </a:solidFill>
              </a:defRPr>
            </a:lvl1pPr>
          </a:lstStyle>
          <a:p>
            <a:r>
              <a:rPr sz="2109"/>
              <a:t>^</a:t>
            </a:r>
          </a:p>
        </p:txBody>
      </p:sp>
      <p:sp>
        <p:nvSpPr>
          <p:cNvPr id="124" name="TextBox 10"/>
          <p:cNvSpPr txBox="1"/>
          <p:nvPr/>
        </p:nvSpPr>
        <p:spPr>
          <a:xfrm>
            <a:off x="1496284" y="3774989"/>
            <a:ext cx="608338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lvl1pPr>
              <a:defRPr sz="3600" b="1">
                <a:solidFill>
                  <a:srgbClr val="E50071"/>
                </a:solidFill>
              </a:defRPr>
            </a:lvl1pPr>
          </a:lstStyle>
          <a:p>
            <a:r>
              <a:rPr sz="2531"/>
              <a:t>000</a:t>
            </a:r>
          </a:p>
        </p:txBody>
      </p:sp>
      <p:sp>
        <p:nvSpPr>
          <p:cNvPr id="125" name="TextBox 19"/>
          <p:cNvSpPr txBox="1"/>
          <p:nvPr/>
        </p:nvSpPr>
        <p:spPr>
          <a:xfrm>
            <a:off x="552350" y="4331489"/>
            <a:ext cx="653222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успешных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внедрений</a:t>
            </a:r>
            <a:endParaRPr sz="914" dirty="0"/>
          </a:p>
        </p:txBody>
      </p:sp>
      <p:sp>
        <p:nvSpPr>
          <p:cNvPr id="126" name="TextBox 20"/>
          <p:cNvSpPr txBox="1"/>
          <p:nvPr/>
        </p:nvSpPr>
        <p:spPr>
          <a:xfrm rot="5400000">
            <a:off x="361962" y="2804914"/>
            <a:ext cx="179044" cy="41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6" rIns="32146">
            <a:spAutoFit/>
          </a:bodyPr>
          <a:lstStyle>
            <a:lvl1pPr>
              <a:defRPr sz="3000">
                <a:solidFill>
                  <a:srgbClr val="7F7F7F"/>
                </a:solidFill>
              </a:defRPr>
            </a:lvl1pPr>
          </a:lstStyle>
          <a:p>
            <a:r>
              <a:rPr sz="2109"/>
              <a:t>^</a:t>
            </a:r>
          </a:p>
        </p:txBody>
      </p:sp>
      <p:sp>
        <p:nvSpPr>
          <p:cNvPr id="127" name="TextBox 21"/>
          <p:cNvSpPr txBox="1"/>
          <p:nvPr/>
        </p:nvSpPr>
        <p:spPr>
          <a:xfrm>
            <a:off x="507674" y="2733987"/>
            <a:ext cx="696503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43</a:t>
            </a:r>
          </a:p>
        </p:txBody>
      </p:sp>
      <p:sp>
        <p:nvSpPr>
          <p:cNvPr id="128" name="TextBox 22"/>
          <p:cNvSpPr txBox="1"/>
          <p:nvPr/>
        </p:nvSpPr>
        <p:spPr>
          <a:xfrm>
            <a:off x="1150288" y="2794265"/>
            <a:ext cx="608338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lvl1pPr>
              <a:defRPr sz="3600" b="1">
                <a:solidFill>
                  <a:srgbClr val="E50071"/>
                </a:solidFill>
              </a:defRPr>
            </a:lvl1pPr>
          </a:lstStyle>
          <a:p>
            <a:r>
              <a:rPr sz="2531"/>
              <a:t>000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552350" y="3341736"/>
            <a:ext cx="709327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постоянных</a:t>
            </a:r>
            <a:endParaRPr sz="914" dirty="0"/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клиентов</a:t>
            </a:r>
            <a:endParaRPr sz="914" dirty="0"/>
          </a:p>
        </p:txBody>
      </p:sp>
      <p:sp>
        <p:nvSpPr>
          <p:cNvPr id="130" name="TextBox 24"/>
          <p:cNvSpPr txBox="1"/>
          <p:nvPr/>
        </p:nvSpPr>
        <p:spPr>
          <a:xfrm>
            <a:off x="542426" y="4741016"/>
            <a:ext cx="1169389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24/7</a:t>
            </a:r>
          </a:p>
        </p:txBody>
      </p:sp>
      <p:sp>
        <p:nvSpPr>
          <p:cNvPr id="131" name="TextBox 25"/>
          <p:cNvSpPr txBox="1"/>
          <p:nvPr/>
        </p:nvSpPr>
        <p:spPr>
          <a:xfrm>
            <a:off x="552350" y="5369317"/>
            <a:ext cx="771845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техническая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поддержка</a:t>
            </a:r>
            <a:endParaRPr sz="914" dirty="0"/>
          </a:p>
        </p:txBody>
      </p:sp>
      <p:pic>
        <p:nvPicPr>
          <p:cNvPr id="132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9533" y="1640065"/>
            <a:ext cx="6804423" cy="4105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7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>
            <a:spLocks noGrp="1"/>
          </p:cNvSpPr>
          <p:nvPr>
            <p:ph type="title"/>
          </p:nvPr>
        </p:nvSpPr>
        <p:spPr>
          <a:xfrm>
            <a:off x="2019993" y="1136469"/>
            <a:ext cx="5394960" cy="659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z="2800" dirty="0"/>
              <a:t>Mobile SMARTS: </a:t>
            </a:r>
            <a:r>
              <a:rPr lang="ru-RU" sz="2800" dirty="0"/>
              <a:t>Склад 15</a:t>
            </a:r>
            <a:endParaRPr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347" y="1906123"/>
            <a:ext cx="827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Продукт «Склад 15» - программное средство автоматизации рабочих операций на складах при помощи терминала сбора данных.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348" y="3704413"/>
            <a:ext cx="5726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Основная цель продукта -  ускорить и упростить действия линейного персонала, а также снизить вероятность ошибок при работе, обусловленных человеческим фактором.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67" y="3092414"/>
            <a:ext cx="2635135" cy="30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81577" y="759671"/>
            <a:ext cx="445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65" y="1435732"/>
            <a:ext cx="4643316" cy="40340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7694" y="2720771"/>
            <a:ext cx="3549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ctr"/>
            <a:r>
              <a:rPr lang="ru-RU" dirty="0"/>
              <a:t>Склады различной сложности и любым товарным наполнением.</a:t>
            </a:r>
          </a:p>
          <a:p>
            <a:pPr algn="just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5" y="281249"/>
            <a:ext cx="1925376" cy="3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765" y="3244334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105" y="596509"/>
            <a:ext cx="699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  <a:sym typeface="Arial"/>
              </a:rPr>
              <a:t>Автоматизируемые</a:t>
            </a:r>
            <a:r>
              <a:rPr lang="ru-RU" sz="2800" dirty="0" smtClean="0">
                <a:solidFill>
                  <a:srgbClr val="FF0000"/>
                </a:solidFill>
                <a:latin typeface="Gilroy ExtraBold" panose="00000900000000000000" pitchFamily="50" charset="-52"/>
                <a:ea typeface="Roboto" pitchFamily="2" charset="0"/>
              </a:rPr>
              <a:t> </a:t>
            </a:r>
            <a:r>
              <a:rPr lang="ru-RU" sz="2800" b="1" dirty="0">
                <a:solidFill>
                  <a:srgbClr val="E50071"/>
                </a:solidFill>
              </a:rPr>
              <a:t>операции</a:t>
            </a:r>
            <a:endParaRPr lang="ru-RU" sz="2800" b="1" dirty="0">
              <a:solidFill>
                <a:srgbClr val="E5007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007" y="1213833"/>
            <a:ext cx="6201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5142"/>
              </a:buClr>
              <a:buSzPct val="100000"/>
            </a:pPr>
            <a:r>
              <a:rPr lang="ru-RU" sz="1400" dirty="0" smtClean="0"/>
              <a:t>     </a:t>
            </a:r>
            <a:r>
              <a:rPr lang="ru-RU" sz="1400" b="1" dirty="0" smtClean="0"/>
              <a:t>Основные характеристики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 smtClean="0"/>
              <a:t>Приемка </a:t>
            </a:r>
            <a:r>
              <a:rPr lang="ru-RU" sz="1400" dirty="0"/>
              <a:t>товара на склад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Отгрузка товара со склада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Перемещение товара (как между ячейками, так и между складами)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Проведение инвентаризации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Просмотр содержимого в ячейках 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Просмотр справочников остатков и цен по товарам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Упаковочный лист</a:t>
            </a:r>
            <a:endParaRPr lang="ru-RU" sz="14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62" y="1147781"/>
            <a:ext cx="1479531" cy="24658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6007" y="3985593"/>
            <a:ext cx="6483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5142"/>
              </a:buClr>
              <a:buSzPct val="100000"/>
            </a:pPr>
            <a:r>
              <a:rPr lang="ru-RU" sz="1400" dirty="0" smtClean="0"/>
              <a:t>     </a:t>
            </a:r>
            <a:r>
              <a:rPr lang="ru-RU" sz="1400" b="1" dirty="0" smtClean="0"/>
              <a:t>Операции с алкоголем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 smtClean="0"/>
              <a:t>Агрегация </a:t>
            </a:r>
            <a:r>
              <a:rPr lang="ru-RU" sz="1400" dirty="0"/>
              <a:t>(упаковка в коробки и паллеты)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Отгрузка 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Приемка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/>
              <a:t>Постановка на баланс (на 3-й регистр)</a:t>
            </a:r>
            <a:endParaRPr lang="ru-RU" sz="1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62" y="3773978"/>
            <a:ext cx="1471062" cy="24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271" y="596509"/>
            <a:ext cx="525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ym typeface="Arial"/>
              </a:rPr>
              <a:t>Добавляйте свои операции*</a:t>
            </a:r>
            <a:endParaRPr lang="ru-RU" sz="2800" b="1" dirty="0"/>
          </a:p>
        </p:txBody>
      </p:sp>
      <p:pic>
        <p:nvPicPr>
          <p:cNvPr id="14" name="Picture 2" descr="https://lh3.googleusercontent.com/_AJcEPTKT6j6SvVwFet-5wYPGuUnO-1XZTfb1hx60YEwaycCIFiSwsaN83-Zolr2uxP4JhSC8kfo4YY7JqBvkPohvsUFUoc7NkSxNYJh5HysHITl6R96EZZdHck2ChhLeASzQc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89" y="1119729"/>
            <a:ext cx="5190148" cy="472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076" y="5849246"/>
            <a:ext cx="466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Зависит от уровня лицензии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276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3331" y="692176"/>
            <a:ext cx="795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Возможности </a:t>
            </a:r>
            <a:r>
              <a:rPr lang="en-US" sz="2800" b="1" dirty="0">
                <a:solidFill>
                  <a:srgbClr val="E50071"/>
                </a:solidFill>
              </a:rPr>
              <a:t>«Mobile SMARTS: </a:t>
            </a:r>
            <a:r>
              <a:rPr lang="ru-RU" sz="2800" b="1" dirty="0">
                <a:solidFill>
                  <a:srgbClr val="E50071"/>
                </a:solidFill>
              </a:rPr>
              <a:t>Склад 15»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8555" y="1507643"/>
            <a:ext cx="4232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 по готовым бизнес процессам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9706" y="2161108"/>
            <a:ext cx="5702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основе документа из </a:t>
            </a:r>
            <a:r>
              <a:rPr lang="ru-RU" dirty="0" err="1"/>
              <a:t>бэк</a:t>
            </a:r>
            <a:r>
              <a:rPr lang="ru-RU" dirty="0"/>
              <a:t>-офиса (по накладной).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44487" y="3059965"/>
            <a:ext cx="8772003" cy="2758944"/>
            <a:chOff x="-99687" y="3109841"/>
            <a:chExt cx="12394559" cy="3748159"/>
          </a:xfrm>
        </p:grpSpPr>
        <p:pic>
          <p:nvPicPr>
            <p:cNvPr id="9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973" y="3380014"/>
              <a:ext cx="3903899" cy="2488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687" y="3380347"/>
              <a:ext cx="3935805" cy="2508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/>
            <a:srcRect l="16551" r="10789"/>
            <a:stretch/>
          </p:blipFill>
          <p:spPr>
            <a:xfrm>
              <a:off x="4408715" y="3109841"/>
              <a:ext cx="3135086" cy="374815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446620" y="4098471"/>
              <a:ext cx="2973697" cy="1172551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Заказ поставщику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83220" y="3664229"/>
              <a:ext cx="4260652" cy="200162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(с контролем кол-ва)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852501" y="4017721"/>
              <a:ext cx="3204204" cy="1406038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товаров и услуг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7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8078" y="923744"/>
            <a:ext cx="620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87" y="1620311"/>
            <a:ext cx="7610475" cy="41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ой шрифт">
      <a:majorFont>
        <a:latin typeface="Suisse Int'l Bold"/>
        <a:ea typeface=""/>
        <a:cs typeface=""/>
      </a:majorFont>
      <a:minorFont>
        <a:latin typeface="Suisse Int'l Thi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10700</TotalTime>
  <Words>745</Words>
  <Application>Microsoft Office PowerPoint</Application>
  <PresentationFormat>Экран (4:3)</PresentationFormat>
  <Paragraphs>207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Candara</vt:lpstr>
      <vt:lpstr>DengXian</vt:lpstr>
      <vt:lpstr>Gilroy ExtraBold</vt:lpstr>
      <vt:lpstr>Roboto</vt:lpstr>
      <vt:lpstr>Segoe UI Light</vt:lpstr>
      <vt:lpstr>Suisse Int'l Bold</vt:lpstr>
      <vt:lpstr>Suisse Int'l Thin</vt:lpstr>
      <vt:lpstr>Тема Office</vt:lpstr>
      <vt:lpstr>Mobile SMARTS: Склад 15 Отраслевой программный продукт для автоматизации операций по учёту товара на складе при помощи ТСД </vt:lpstr>
      <vt:lpstr>Презентация PowerPoint</vt:lpstr>
      <vt:lpstr>Международный интегратор эффективных ИТ- решений</vt:lpstr>
      <vt:lpstr>Mobile SMARTS: Склад 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Проконсультировать и оказать поддержку в режиме 24/7</vt:lpstr>
      <vt:lpstr>Спасибо за внимание!</vt:lpstr>
    </vt:vector>
  </TitlesOfParts>
  <Company>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Сас</dc:creator>
  <cp:lastModifiedBy>Иван Кочкуров</cp:lastModifiedBy>
  <cp:revision>102</cp:revision>
  <dcterms:created xsi:type="dcterms:W3CDTF">2018-12-10T06:29:31Z</dcterms:created>
  <dcterms:modified xsi:type="dcterms:W3CDTF">2020-03-23T08:38:43Z</dcterms:modified>
</cp:coreProperties>
</file>